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"/>
  </p:notesMasterIdLst>
  <p:sldIdLst>
    <p:sldId id="278" r:id="rId3"/>
    <p:sldId id="260" r:id="rId4"/>
    <p:sldId id="279" r:id="rId5"/>
    <p:sldId id="271" r:id="rId6"/>
    <p:sldId id="270" r:id="rId7"/>
    <p:sldId id="272" r:id="rId8"/>
    <p:sldId id="261" r:id="rId9"/>
    <p:sldId id="265" r:id="rId10"/>
    <p:sldId id="264" r:id="rId11"/>
    <p:sldId id="276" r:id="rId12"/>
    <p:sldId id="266" r:id="rId13"/>
    <p:sldId id="267" r:id="rId14"/>
    <p:sldId id="268" r:id="rId15"/>
    <p:sldId id="273" r:id="rId16"/>
    <p:sldId id="275" r:id="rId17"/>
    <p:sldId id="274" r:id="rId18"/>
    <p:sldId id="28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78619E-72EA-449F-9E37-C6ED6C8AC214}" type="datetimeFigureOut">
              <a:rPr lang="en-US" altLang="en-US"/>
              <a:pPr/>
              <a:t>5/22/2016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71E584-A9D6-48F5-90FC-70AFB149F7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62730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1083FA3D-CF47-4A7C-94BC-5A2D0AAE0D97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66350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8B5DA-6073-498E-BE16-FD53D79A1A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224714"/>
      </p:ext>
    </p:extLst>
  </p:cSld>
  <p:clrMapOvr>
    <a:masterClrMapping/>
  </p:clrMapOvr>
  <p:transition spd="med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8ACAE3-9C8A-48B6-AD81-289E27E103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072303"/>
      </p:ext>
    </p:extLst>
  </p:cSld>
  <p:clrMapOvr>
    <a:masterClrMapping/>
  </p:clrMapOvr>
  <p:transition spd="med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A2081C-A2FD-4817-B902-E7467E93E9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141242"/>
      </p:ext>
    </p:extLst>
  </p:cSld>
  <p:clrMapOvr>
    <a:masterClrMapping/>
  </p:clrMapOvr>
  <p:transition spd="med" advTm="3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F1DB2-38C6-4DF2-AD0B-29B374B4B4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3258592"/>
      </p:ext>
    </p:extLst>
  </p:cSld>
  <p:clrMapOvr>
    <a:masterClrMapping/>
  </p:clrMapOvr>
  <p:transition spd="med" advTm="3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Tit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597025"/>
            <a:ext cx="7583488" cy="1679575"/>
          </a:xfrm>
        </p:spPr>
        <p:txBody>
          <a:bodyPr anchor="b" anchorCtr="0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276600"/>
            <a:ext cx="7583487" cy="1752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A8E05-F35E-43C1-B842-EBBAB7AA1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01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09B58-BDF0-417A-A24C-0858A1E6D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9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812" y="3254188"/>
            <a:ext cx="7580376" cy="1685365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400" b="1" kern="120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457200"/>
            <a:ext cx="4114800" cy="27432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1812" y="4953000"/>
            <a:ext cx="7580376" cy="9144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B8A7D-3CDD-46E6-B6DE-19AC0FFB0E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201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450" y="1627188"/>
            <a:ext cx="7580376" cy="1682496"/>
          </a:xfrm>
        </p:spPr>
        <p:txBody>
          <a:bodyPr anchor="b" anchorCtr="0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44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6450" y="3309411"/>
            <a:ext cx="7580376" cy="175564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ct val="90000"/>
              <a:buFont typeface="Wingdings" pitchFamily="2" charset="2"/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5FF50-0E7C-47B6-BAD9-8419F5CA83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1452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6788" y="1600200"/>
            <a:ext cx="3529584" cy="4288536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529584" cy="4288536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defRPr sz="1800"/>
            </a:lvl6pPr>
            <a:lvl7pPr marL="1603375" indent="-231775">
              <a:defRPr sz="1800"/>
            </a:lvl7pPr>
            <a:lvl8pPr marL="1828800" indent="-231775">
              <a:defRPr sz="1800"/>
            </a:lvl8pPr>
            <a:lvl9pPr marL="2060575" indent="-2317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84DFF-1188-47C7-9C46-FDC8761B5B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13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6216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6216" y="2174875"/>
            <a:ext cx="3529584" cy="3716338"/>
          </a:xfrm>
        </p:spPr>
        <p:txBody>
          <a:bodyPr/>
          <a:lstStyle>
            <a:lvl1pPr marL="231775" indent="-231775">
              <a:defRPr sz="1800"/>
            </a:lvl1pPr>
            <a:lvl2pPr marL="457200" indent="-231775">
              <a:defRPr sz="1800"/>
            </a:lvl2pPr>
            <a:lvl3pPr marL="688975" indent="-231775">
              <a:defRPr sz="1800"/>
            </a:lvl3pPr>
            <a:lvl4pPr marL="914400" indent="-231775">
              <a:defRPr sz="1800"/>
            </a:lvl4pPr>
            <a:lvl5pPr marL="1146175" indent="-231775">
              <a:defRPr sz="1800"/>
            </a:lvl5pPr>
            <a:lvl6pPr marL="1371600" indent="-231775">
              <a:tabLst/>
              <a:defRPr sz="1800"/>
            </a:lvl6pPr>
            <a:lvl7pPr marL="1603375" indent="-231775">
              <a:tabLst/>
              <a:defRPr sz="1800"/>
            </a:lvl7pPr>
            <a:lvl8pPr marL="1828800" indent="-231775">
              <a:tabLst/>
              <a:defRPr sz="1800"/>
            </a:lvl8pPr>
            <a:lvl9pPr marL="2060575" indent="-231775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2988"/>
            <a:ext cx="3529584" cy="879475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3529584" cy="3716338"/>
          </a:xfrm>
        </p:spPr>
        <p:txBody>
          <a:bodyPr>
            <a:noAutofit/>
          </a:bodyPr>
          <a:lstStyle>
            <a:lvl1pPr marL="2317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2pPr>
            <a:lvl3pPr marL="6889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3pPr>
            <a:lvl4pPr marL="9144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4pPr>
            <a:lvl5pPr marL="11461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5pPr>
            <a:lvl6pPr marL="13716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6pPr>
            <a:lvl7pPr marL="16033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7pPr>
            <a:lvl8pPr marL="1828800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8pPr>
            <a:lvl9pPr marL="2060575" indent="-231775" algn="l" defTabSz="914400" rtl="0" eaLnBrk="1" latinLnBrk="0" hangingPunct="1">
              <a:buSzPct val="90000"/>
              <a:buFont typeface="Wingdings" pitchFamily="2" charset="2"/>
              <a:defRPr lang="en-US" sz="1800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3ADE8-C384-4C46-850E-BC40876134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740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F1B3C-DC78-4FD2-A0D9-A9CBDBAD64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4506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ED82D-E1BF-45BF-8689-333DB2365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715852"/>
      </p:ext>
    </p:extLst>
  </p:cSld>
  <p:clrMapOvr>
    <a:masterClrMapping/>
  </p:clrMapOvr>
  <p:transition spd="med" advTm="3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overlay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7EF59-0EB6-4773-B862-A0D46005C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6103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7892" y="838200"/>
            <a:ext cx="3474720" cy="4572000"/>
          </a:xfrm>
        </p:spPr>
        <p:txBody>
          <a:bodyPr/>
          <a:lstStyle>
            <a:lvl1pPr marL="282575" indent="-282575">
              <a:defRPr sz="2400"/>
            </a:lvl1pPr>
            <a:lvl2pPr marL="573088" indent="-282575">
              <a:defRPr sz="2200"/>
            </a:lvl2pPr>
            <a:lvl3pPr marL="855663" indent="-282575">
              <a:defRPr sz="20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8FC91-D6FE-4762-8E8F-68FF799668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837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overlayBl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6787" y="838200"/>
            <a:ext cx="3474720" cy="1619250"/>
          </a:xfrm>
        </p:spPr>
        <p:txBody>
          <a:bodyPr anchor="b"/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7892" y="838200"/>
            <a:ext cx="3474720" cy="45720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25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6787" y="2474258"/>
            <a:ext cx="3474720" cy="27432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DE5EE-7C66-4ACF-ADFD-BD575164A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2485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89647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3" y="1371600"/>
            <a:ext cx="7583488" cy="1371600"/>
          </a:xfrm>
        </p:spPr>
        <p:txBody>
          <a:bodyPr/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lang="en-US" sz="1800" kern="1200" dirty="0" smtClean="0">
                <a:solidFill>
                  <a:schemeClr val="bg1"/>
                </a:solidFill>
                <a:effectLst>
                  <a:outerShdw blurRad="101600" dist="12700" dir="3600000" algn="tl" rotWithShape="0">
                    <a:prstClr val="black">
                      <a:alpha val="3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2514600" y="2743200"/>
            <a:ext cx="4114800" cy="2819400"/>
          </a:xfrm>
          <a:prstGeom prst="roundRect">
            <a:avLst>
              <a:gd name="adj" fmla="val 10888"/>
            </a:avLst>
          </a:prstGeom>
          <a:solidFill>
            <a:schemeClr val="bg1">
              <a:lumMod val="75000"/>
            </a:schemeClr>
          </a:solidFill>
          <a:effectLst>
            <a:reflection blurRad="6350" stA="20000" endA="300" endPos="38500" dist="50800" dir="5400000" sy="-100000" algn="bl" rotWithShape="0"/>
          </a:effectLst>
        </p:spPr>
        <p:txBody>
          <a:bodyPr/>
          <a:lstStyle>
            <a:lvl1pPr marL="0" indent="0">
              <a:buNone/>
              <a:defRPr sz="20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46F32-8A81-4CD7-A3B9-13E705DBE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324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65760" indent="-365760">
              <a:defRPr/>
            </a:lvl1pPr>
            <a:lvl2pPr marL="731520" indent="-365760">
              <a:defRPr/>
            </a:lvl2pPr>
            <a:lvl3pPr marL="1097280" indent="-365760">
              <a:defRPr/>
            </a:lvl3pPr>
            <a:lvl4pPr marL="1463040" indent="-365760">
              <a:defRPr/>
            </a:lvl4pPr>
            <a:lvl5pPr marL="1828800" indent="-365760">
              <a:defRPr/>
            </a:lvl5pPr>
            <a:lvl6pPr marL="2194560" indent="-365760">
              <a:defRPr/>
            </a:lvl6pPr>
            <a:lvl7pPr marL="2560320" indent="-365760">
              <a:defRPr/>
            </a:lvl7pPr>
            <a:lvl8pPr marL="2926080" indent="-365760">
              <a:defRPr/>
            </a:lvl8pPr>
            <a:lvl9pPr marL="3291840" indent="-3657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E8FF5-427E-45FC-9408-7DA9C741D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85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Vertic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838200"/>
            <a:ext cx="1676400" cy="5053013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0"/>
            <a:ext cx="6019800" cy="505301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6E9A7-13FB-4BBF-A709-AB5AC1EEC3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395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B164F3-C331-4C8F-AD95-44E9D93C4A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423055"/>
      </p:ext>
    </p:extLst>
  </p:cSld>
  <p:clrMapOvr>
    <a:masterClrMapping/>
  </p:clrMapOvr>
  <p:transition spd="med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A755A-65CA-4FFE-9A23-B7626FF350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767645"/>
      </p:ext>
    </p:extLst>
  </p:cSld>
  <p:clrMapOvr>
    <a:masterClrMapping/>
  </p:clrMapOvr>
  <p:transition spd="med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DD94C-EA20-4433-AA66-4FF1553B8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886252"/>
      </p:ext>
    </p:extLst>
  </p:cSld>
  <p:clrMapOvr>
    <a:masterClrMapping/>
  </p:clrMapOvr>
  <p:transition spd="med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1BD41-1198-44E5-8F5B-2FB555D64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9221222"/>
      </p:ext>
    </p:extLst>
  </p:cSld>
  <p:clrMapOvr>
    <a:masterClrMapping/>
  </p:clrMapOvr>
  <p:transition spd="med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E870BC-F18B-4437-A254-2B1AD08E0A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3195947"/>
      </p:ext>
    </p:extLst>
  </p:cSld>
  <p:clrMapOvr>
    <a:masterClrMapping/>
  </p:clrMapOvr>
  <p:transition spd="med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98F167-657D-4FDC-87DD-10FB011D8D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007045"/>
      </p:ext>
    </p:extLst>
  </p:cSld>
  <p:clrMapOvr>
    <a:masterClrMapping/>
  </p:clrMapOvr>
  <p:transition spd="med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BE9187-0FF1-4BFA-A2E1-3E494AF7F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3894362"/>
      </p:ext>
    </p:extLst>
  </p:cSld>
  <p:clrMapOvr>
    <a:masterClrMapping/>
  </p:clrMapOvr>
  <p:transition spd="med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F1BD86-FE8B-4827-9864-4E245A09E7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 spd="med" advTm="3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anose="020B0600070205080204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tx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overlayText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88900"/>
            <a:ext cx="75834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675" y="1600200"/>
            <a:ext cx="7232650" cy="4291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172200"/>
            <a:ext cx="533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fld id="{E2230E83-AFBE-46BA-9B13-0011592F7F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4" r:id="rId2"/>
    <p:sldLayoutId id="2147483701" r:id="rId3"/>
    <p:sldLayoutId id="2147483702" r:id="rId4"/>
    <p:sldLayoutId id="2147483695" r:id="rId5"/>
    <p:sldLayoutId id="2147483696" r:id="rId6"/>
    <p:sldLayoutId id="2147483697" r:id="rId7"/>
    <p:sldLayoutId id="2147483703" r:id="rId8"/>
    <p:sldLayoutId id="2147483704" r:id="rId9"/>
    <p:sldLayoutId id="2147483705" r:id="rId10"/>
    <p:sldLayoutId id="2147483698" r:id="rId11"/>
    <p:sldLayoutId id="2147483699" r:id="rId12"/>
    <p:sldLayoutId id="2147483706" r:id="rId13"/>
  </p:sldLayoutIdLst>
  <p:txStyles>
    <p:titleStyle>
      <a:lvl1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j-lt"/>
          <a:ea typeface="MS PGothic" panose="020B0600070205080204" pitchFamily="34" charset="-128"/>
          <a:cs typeface="+mj-cs"/>
        </a:defRPr>
      </a:lvl1pPr>
      <a:lvl2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</a:defRPr>
      </a:lvl2pPr>
      <a:lvl3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</a:defRPr>
      </a:lvl3pPr>
      <a:lvl4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</a:defRPr>
      </a:lvl4pPr>
      <a:lvl5pPr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</a:defRPr>
      </a:lvl5pPr>
      <a:lvl6pPr marL="4572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</a:defRPr>
      </a:lvl6pPr>
      <a:lvl7pPr marL="9144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</a:defRPr>
      </a:lvl7pPr>
      <a:lvl8pPr marL="13716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</a:defRPr>
      </a:lvl8pPr>
      <a:lvl9pPr marL="1828800" algn="ctr" rtl="0" fontAlgn="base">
        <a:lnSpc>
          <a:spcPct val="95000"/>
        </a:lnSpc>
        <a:spcBef>
          <a:spcPct val="0"/>
        </a:spcBef>
        <a:spcAft>
          <a:spcPct val="0"/>
        </a:spcAft>
        <a:defRPr sz="4800" b="1">
          <a:solidFill>
            <a:schemeClr val="bg1"/>
          </a:solidFill>
          <a:latin typeface="Century Gothic" panose="020B0502020202020204" pitchFamily="34" charset="0"/>
          <a:ea typeface="MS PGothic" panose="020B0600070205080204" pitchFamily="34" charset="-128"/>
        </a:defRPr>
      </a:lvl9pPr>
    </p:titleStyle>
    <p:bodyStyle>
      <a:lvl1pPr marL="457200" indent="-457200" algn="l" rtl="0" fontAlgn="base">
        <a:spcBef>
          <a:spcPts val="2000"/>
        </a:spcBef>
        <a:spcAft>
          <a:spcPct val="0"/>
        </a:spcAft>
        <a:buSzPct val="90000"/>
        <a:buFont typeface="Wingdings" panose="05000000000000000000" pitchFamily="2" charset="2"/>
        <a:buChar char=""/>
        <a:defRPr sz="24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1pPr>
      <a:lvl2pPr marL="914400" indent="-457200" algn="l" rtl="0" fontAlgn="base">
        <a:spcBef>
          <a:spcPts val="1000"/>
        </a:spcBef>
        <a:spcAft>
          <a:spcPct val="0"/>
        </a:spcAft>
        <a:buSzPct val="90000"/>
        <a:buFont typeface="Wingdings" panose="05000000000000000000" pitchFamily="2" charset="2"/>
        <a:buChar char=""/>
        <a:defRPr sz="22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2pPr>
      <a:lvl3pPr marL="1371600" indent="-457200" algn="l" rtl="0" fontAlgn="base">
        <a:spcBef>
          <a:spcPts val="1000"/>
        </a:spcBef>
        <a:spcAft>
          <a:spcPct val="0"/>
        </a:spcAft>
        <a:buSzPct val="90000"/>
        <a:buFont typeface="Wingdings" panose="05000000000000000000" pitchFamily="2" charset="2"/>
        <a:buChar char=""/>
        <a:defRPr sz="2000"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3pPr>
      <a:lvl4pPr marL="1828800" indent="-457200" algn="l" rtl="0" fontAlgn="base">
        <a:spcBef>
          <a:spcPts val="1000"/>
        </a:spcBef>
        <a:spcAft>
          <a:spcPct val="0"/>
        </a:spcAft>
        <a:buSzPct val="90000"/>
        <a:buFont typeface="Wingdings" panose="05000000000000000000" pitchFamily="2" charset="2"/>
        <a:buChar char=""/>
        <a:defRPr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4pPr>
      <a:lvl5pPr marL="2286000" indent="-457200" algn="l" rtl="0" fontAlgn="base">
        <a:spcBef>
          <a:spcPts val="1000"/>
        </a:spcBef>
        <a:spcAft>
          <a:spcPct val="0"/>
        </a:spcAft>
        <a:buSzPct val="90000"/>
        <a:buFont typeface="Wingdings" panose="05000000000000000000" pitchFamily="2" charset="2"/>
        <a:buChar char=""/>
        <a:defRPr kern="120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MS PGothic" panose="020B0600070205080204" pitchFamily="34" charset="-128"/>
          <a:cs typeface="+mn-cs"/>
        </a:defRPr>
      </a:lvl5pPr>
      <a:lvl6pPr marL="27432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{"/>
        <a:defRPr lang="en-US" sz="1800" kern="1200" baseline="0" dirty="0" smtClean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000"/>
        </a:spcBef>
        <a:buSzPct val="90000"/>
        <a:buFont typeface="Wingdings" pitchFamily="2" charset="2"/>
        <a:buChar char="|"/>
        <a:defRPr lang="en-US" sz="1800" kern="1200" dirty="0">
          <a:solidFill>
            <a:schemeClr val="bg1"/>
          </a:solidFill>
          <a:effectLst>
            <a:outerShdw blurRad="101600" dist="12700" dir="3600000" algn="tl" rotWithShape="0">
              <a:prstClr val="black">
                <a:alpha val="3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ea typeface="+mj-e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5905500" y="4921250"/>
            <a:ext cx="31115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pic>
        <p:nvPicPr>
          <p:cNvPr id="14340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03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1981200" y="304800"/>
            <a:ext cx="71532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4000">
                <a:solidFill>
                  <a:srgbClr val="800000"/>
                </a:solidFill>
              </a:rPr>
              <a:t>FILIPINO-AMERICAN MULTI-CULTURAL AND COMMUNITY CENTER OF AMERICA</a:t>
            </a:r>
            <a:r>
              <a:rPr lang="en-US" altLang="en-US" sz="2800">
                <a:solidFill>
                  <a:srgbClr val="800000"/>
                </a:solidFill>
              </a:rPr>
              <a:t/>
            </a:r>
            <a:br>
              <a:rPr lang="en-US" altLang="en-US" sz="2800">
                <a:solidFill>
                  <a:srgbClr val="800000"/>
                </a:solidFill>
              </a:rPr>
            </a:br>
            <a:endParaRPr lang="en-US" altLang="en-US">
              <a:solidFill>
                <a:srgbClr val="8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1524000" y="4495800"/>
            <a:ext cx="76517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A SPECIAL PROJECT FOR THE FUTURE GENERATION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BY: FOUNDATION OF FILIPINO ARTISTS AND PARTNERS</a:t>
            </a:r>
          </a:p>
        </p:txBody>
      </p:sp>
    </p:spTree>
  </p:cSld>
  <p:clrMapOvr>
    <a:masterClrMapping/>
  </p:clrMapOvr>
  <p:transition spd="med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$20 DONATION</a:t>
            </a:r>
            <a:b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FROM 250,000 FILIPINOS</a:t>
            </a:r>
            <a:b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RAISES $5 MILLION.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9463" y="1597025"/>
            <a:ext cx="7583487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PROJECTED COST OF THE BUILDING AND RENOVATION IS $3.5 MILLION.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9463" y="1597025"/>
            <a:ext cx="7583487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PROJECTED ADMINISTRATIVE COST IS $1.5 MILLION FOR 10 YEARS.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9463" y="1597025"/>
            <a:ext cx="7583487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ESCROW ACCOUNT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9463" y="1597025"/>
            <a:ext cx="7583487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</a:t>
            </a: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 TO PRESERVE THE FILIPINO CULTURAL HERITAGE FOR FUTURE GENERATIONS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FFAI PARTNERS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27238"/>
            <a:ext cx="8534400" cy="39925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KAGAOAN ENGINEERING, PLLC</a:t>
            </a:r>
          </a:p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BATANGAS VARSITARIAN EAST COAST</a:t>
            </a:r>
          </a:p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KINDING SINDAW</a:t>
            </a:r>
          </a:p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SOCIETY OF PILIPINO AMERICAN ARTISTS</a:t>
            </a:r>
          </a:p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UNITED STAFFING AGENCY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9463" y="1597025"/>
            <a:ext cx="7583487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AIDA A. BARTOLOME- Founder			</a:t>
            </a:r>
            <a:b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JOHN KAGAOAN- President		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Foundation for Filipino Artists, Inc.</a:t>
            </a:r>
          </a:p>
          <a:p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http://www.filartist.org</a:t>
            </a:r>
          </a:p>
          <a:p>
            <a:r>
              <a:rPr lang="en-US" altLang="en-US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filartists@gmail.com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OUR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need your help. For the cost of 4 cups of coffee, you can help us create a safe environment for Filipino American children and seniors.  The Filipino American multi-cultural center of America is the embodiment of that goal - a place for athletics, music, arts, workshops, and historical seminars to benefit the youth and senior of our community. 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Please share in our vision and donate now.  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583488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OUR GOAL:  CREATE A HAVEN WHERE OUR YOUTH AND SENIORS CAN SOCIALIZE AND PARTICIPATE IN ORGANIZED ACTIVITES.</a:t>
            </a:r>
          </a:p>
        </p:txBody>
      </p:sp>
      <p:pic>
        <p:nvPicPr>
          <p:cNvPr id="15362" name="Picture 3" descr="perf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1910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4" descr="2011bowling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2819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2011afterschool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048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685800"/>
            <a:ext cx="7232650" cy="429101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4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Why?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  Kids don’t have a place to go after school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  Our seniors need physical and mental stimulation</a:t>
            </a:r>
          </a:p>
          <a:p>
            <a:pPr marL="0" indent="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4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--  The next generation of Filipino Americans need to be taught traditional Filipino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9463" y="1597025"/>
            <a:ext cx="7583487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REPAIR AND/OR BUILD A CENTER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7583488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WHERE</a:t>
            </a: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:  AT THE HEART OF THE CITY – ASTORIA, SUNNYSIDE, JACKSON HEIGHTS, LONG ISLAND CITY, AND WOODSIDE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t="18231" r="4630"/>
          <a:stretch>
            <a:fillRect/>
          </a:stretch>
        </p:blipFill>
        <p:spPr bwMode="auto">
          <a:xfrm>
            <a:off x="6350" y="2362200"/>
            <a:ext cx="91376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79463" y="1597025"/>
            <a:ext cx="7583487" cy="16795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WHEN:  </a:t>
            </a:r>
            <a:br>
              <a:rPr lang="en-US" altLang="en-US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 BE COMPLETED 2021 OR EARLIER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3962400"/>
            <a:ext cx="7583488" cy="1450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457200" indent="-457200" algn="l">
              <a:buFontTx/>
              <a:buChar char="•"/>
            </a:pPr>
            <a: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MORNING – FOR SENIORS FROM 9:30 AM TO 1:30 PM</a:t>
            </a:r>
            <a:b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AFTERNOON – 2:30 PM FOR AFTER SCHOOL PROGRAM ASSISTANCE</a:t>
            </a:r>
            <a:b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EVENING – 7:00 PM FOR SPORTS</a:t>
            </a:r>
            <a:b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32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3200" b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3962400"/>
            <a:ext cx="7772400" cy="147002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HOW DO WE GET THERE?  </a:t>
            </a:r>
            <a:br>
              <a:rPr lang="en-US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400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OUR PLAN:  $20 CAMPAIGN</a:t>
            </a:r>
            <a:b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AND CORPORATE AND GOVERNMENT GRANTS</a:t>
            </a:r>
            <a:b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altLang="en-US" sz="4000" b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2057400"/>
            <a:ext cx="8610600" cy="2362200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2012 CENSUS:</a:t>
            </a:r>
            <a:b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FILIPINO POPULATION IN AMERICA IS ABOUT 3.6 MILLION</a:t>
            </a:r>
            <a:b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4000" b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WE NEED TO REACH 8% OF THAT (310,000)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D16207"/>
      </a:dk2>
      <a:lt2>
        <a:srgbClr val="F0B31E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Summer">
      <a:fillStyleLst>
        <a:solidFill>
          <a:schemeClr val="phClr"/>
        </a:solidFill>
        <a:solidFill>
          <a:schemeClr val="phClr">
            <a:tint val="90000"/>
            <a:satMod val="135000"/>
          </a:schemeClr>
        </a:solidFill>
        <a:solidFill>
          <a:schemeClr val="phClr">
            <a:shade val="80000"/>
            <a:satMod val="110000"/>
          </a:schemeClr>
        </a:solidFill>
      </a:fillStyleLst>
      <a:lnStyleLst>
        <a:ln w="9525" cap="flat" cmpd="sng" algn="ctr">
          <a:solidFill>
            <a:schemeClr val="phClr">
              <a:satMod val="135000"/>
            </a:schemeClr>
          </a:solidFill>
          <a:prstDash val="solid"/>
        </a:ln>
        <a:ln w="25400" cap="flat" cmpd="sng" algn="ctr">
          <a:solidFill>
            <a:schemeClr val="phClr">
              <a:satMod val="150000"/>
            </a:schemeClr>
          </a:solidFill>
          <a:prstDash val="solid"/>
        </a:ln>
        <a:ln w="38100" cap="flat" cmpd="sng" algn="ctr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76200" sx="101000" sy="101000" algn="ctr" rotWithShape="0">
              <a:srgbClr val="000000">
                <a:alpha val="50000"/>
              </a:srgbClr>
            </a:outerShdw>
            <a:reflection blurRad="12700" stA="20000" endPos="35000" dist="63500" dir="5400000" sy="-100000" rotWithShape="0"/>
          </a:effectLst>
        </a:effectStyle>
        <a:effectStyle>
          <a:effectLst>
            <a:outerShdw blurRad="127000" sx="103000" sy="103000" algn="ctr" rotWithShape="0">
              <a:srgbClr val="FFFFFF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1200000"/>
            </a:lightRig>
          </a:scene3d>
          <a:sp3d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/>
            </a:gs>
            <a:gs pos="100000">
              <a:schemeClr val="tx2"/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277</Words>
  <Application>Microsoft Office PowerPoint</Application>
  <PresentationFormat>On-screen Show (4:3)</PresentationFormat>
  <Paragraphs>33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MS PGothic</vt:lpstr>
      <vt:lpstr>Calibri</vt:lpstr>
      <vt:lpstr>Century Gothic</vt:lpstr>
      <vt:lpstr>Wingdings</vt:lpstr>
      <vt:lpstr>Bernard MT Condensed</vt:lpstr>
      <vt:lpstr>Default Design</vt:lpstr>
      <vt:lpstr>Summer</vt:lpstr>
      <vt:lpstr>PowerPoint Presentation</vt:lpstr>
      <vt:lpstr>OUR GOAL:  CREATE A HAVEN WHERE OUR YOUTH AND SENIORS CAN SOCIALIZE AND PARTICIPATE IN ORGANIZED ACTIVITES.</vt:lpstr>
      <vt:lpstr>PowerPoint Presentation</vt:lpstr>
      <vt:lpstr>REPAIR AND/OR BUILD A CENTER</vt:lpstr>
      <vt:lpstr>WHERE:  AT THE HEART OF THE CITY – ASTORIA, SUNNYSIDE, JACKSON HEIGHTS, LONG ISLAND CITY, AND WOODSIDE</vt:lpstr>
      <vt:lpstr>WHEN:   TO BE COMPLETED 2021 OR EARLIER</vt:lpstr>
      <vt:lpstr>MORNING – FOR SENIORS FROM 9:30 AM TO 1:30 PM  AFTERNOON – 2:30 PM FOR AFTER SCHOOL PROGRAM ASSISTANCE  EVENING – 7:00 PM FOR SPORTS  </vt:lpstr>
      <vt:lpstr>HOW DO WE GET THERE?    OUR PLAN:  $20 CAMPAIGN AND CORPORATE AND GOVERNMENT GRANTS  </vt:lpstr>
      <vt:lpstr>2012 CENSUS: FILIPINO POPULATION IN AMERICA IS ABOUT 3.6 MILLION  WE NEED TO REACH 8% OF THAT (310,000) </vt:lpstr>
      <vt:lpstr>$20 DONATION FROM 250,000 FILIPINOS RAISES $5 MILLION.</vt:lpstr>
      <vt:lpstr>PROJECTED COST OF THE BUILDING AND RENOVATION IS $3.5 MILLION.</vt:lpstr>
      <vt:lpstr>PROJECTED ADMINISTRATIVE COST IS $1.5 MILLION FOR 10 YEARS.</vt:lpstr>
      <vt:lpstr>ESCROW ACCOUNT</vt:lpstr>
      <vt:lpstr>WHY:  TO PRESERVE THE FILIPINO CULTURAL HERITAGE FOR FUTURE GENERATIONS</vt:lpstr>
      <vt:lpstr>FFAI PARTNERS</vt:lpstr>
      <vt:lpstr>AIDA A. BARTOLOME- Founder    JOHN KAGAOAN- President  </vt:lpstr>
      <vt:lpstr>OUR APPEAL</vt:lpstr>
    </vt:vector>
  </TitlesOfParts>
  <Company>NJIT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 FOR FILIPINO ARTISTS, INC.</dc:title>
  <dc:creator>User</dc:creator>
  <cp:lastModifiedBy>Rudy</cp:lastModifiedBy>
  <cp:revision>36</cp:revision>
  <dcterms:created xsi:type="dcterms:W3CDTF">2016-01-09T20:32:57Z</dcterms:created>
  <dcterms:modified xsi:type="dcterms:W3CDTF">2016-05-23T01:26:54Z</dcterms:modified>
</cp:coreProperties>
</file>